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Inter SemiBold"/>
      <p:regular r:id="rId14"/>
      <p:bold r:id="rId15"/>
    </p:embeddedFont>
    <p:embeddedFont>
      <p:font typeface="Inter"/>
      <p:regular r:id="rId16"/>
      <p:bold r:id="rId17"/>
    </p:embeddedFont>
    <p:embeddedFont>
      <p:font typeface="Inter Black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SemiBold-bold.fntdata"/><Relationship Id="rId14" Type="http://schemas.openxmlformats.org/officeDocument/2006/relationships/font" Target="fonts/InterSemiBold-regular.fntdata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Inter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3616df3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3616df3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616df3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616df3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3d16177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3d16177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3616df3d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3616df3d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d16177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3d16177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d161772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3d161772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3616df3d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3616df3d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64633" r="2375" t="0"/>
          <a:stretch/>
        </p:blipFill>
        <p:spPr>
          <a:xfrm>
            <a:off x="7188401" y="32700"/>
            <a:ext cx="1955601" cy="507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8550" r="0" t="0"/>
          <a:stretch/>
        </p:blipFill>
        <p:spPr>
          <a:xfrm>
            <a:off x="4428950" y="0"/>
            <a:ext cx="2671900" cy="507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out picture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0" y="1156200"/>
            <a:ext cx="4117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Inter Black"/>
              <a:buNone/>
              <a:defRPr b="0" sz="3500"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1700" y="2889725"/>
            <a:ext cx="3896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Inter SemiBold"/>
              <a:buNone/>
              <a:defRPr sz="1700">
                <a:solidFill>
                  <a:srgbClr val="6666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 SemiBold"/>
              <a:buNone/>
              <a:defRPr sz="17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9175200" cy="51591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3300"/>
              <a:buFont typeface="Inter Black"/>
              <a:buNone/>
              <a:defRPr b="0" sz="3300">
                <a:solidFill>
                  <a:srgbClr val="4D04C4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0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17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4832400" y="1000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out logo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04C4"/>
              </a:buClr>
              <a:buSzPts val="2500"/>
              <a:buNone/>
              <a:defRPr sz="2500">
                <a:solidFill>
                  <a:srgbClr val="4D04C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F5E8"/>
              </a:highlight>
            </a:endParaRPr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311700" y="1233175"/>
            <a:ext cx="39990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 sz="4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311700" y="2894875"/>
            <a:ext cx="3999000" cy="4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>
                <a:solidFill>
                  <a:srgbClr val="000000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>
                <a:solidFill>
                  <a:srgbClr val="000000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>
                <a:solidFill>
                  <a:srgbClr val="000000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4512906"/>
            <a:ext cx="1359749" cy="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presentation slid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8300" y="2198301"/>
            <a:ext cx="2827402" cy="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1066800" y="2517625"/>
            <a:ext cx="50544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ter"/>
                <a:ea typeface="Inter"/>
                <a:cs typeface="Inter"/>
                <a:sym typeface="Inter"/>
              </a:rPr>
              <a:t>Would you survive? </a:t>
            </a:r>
            <a:endParaRPr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87" y="889975"/>
            <a:ext cx="7780623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700" y="1203601"/>
            <a:ext cx="6714673" cy="35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/>
        </p:nvSpPr>
        <p:spPr>
          <a:xfrm>
            <a:off x="3377688" y="4609500"/>
            <a:ext cx="5766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Josh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Ahyong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- Rui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Pinto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- Carmen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Santana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- Franziska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Steger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1932225" y="1112650"/>
            <a:ext cx="1948800" cy="14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b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5252775" y="1156950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525277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User Interface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193222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1932225" y="1112650"/>
            <a:ext cx="1948800" cy="141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5252775" y="1156950"/>
            <a:ext cx="1948800" cy="14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6"/>
          <p:cNvSpPr/>
          <p:nvPr/>
        </p:nvSpPr>
        <p:spPr>
          <a:xfrm>
            <a:off x="525277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User Interface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193222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311700" y="181975"/>
            <a:ext cx="33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grpSp>
        <p:nvGrpSpPr>
          <p:cNvPr id="131" name="Google Shape;131;p27"/>
          <p:cNvGrpSpPr/>
          <p:nvPr/>
        </p:nvGrpSpPr>
        <p:grpSpPr>
          <a:xfrm>
            <a:off x="485550" y="609600"/>
            <a:ext cx="7877322" cy="4408325"/>
            <a:chOff x="485550" y="609600"/>
            <a:chExt cx="7877322" cy="4408325"/>
          </a:xfrm>
        </p:grpSpPr>
        <p:grpSp>
          <p:nvGrpSpPr>
            <p:cNvPr id="132" name="Google Shape;132;p27"/>
            <p:cNvGrpSpPr/>
            <p:nvPr/>
          </p:nvGrpSpPr>
          <p:grpSpPr>
            <a:xfrm>
              <a:off x="485550" y="609600"/>
              <a:ext cx="6739250" cy="4408325"/>
              <a:chOff x="1018950" y="457200"/>
              <a:chExt cx="6739250" cy="4408325"/>
            </a:xfrm>
          </p:grpSpPr>
          <p:grpSp>
            <p:nvGrpSpPr>
              <p:cNvPr id="133" name="Google Shape;133;p27"/>
              <p:cNvGrpSpPr/>
              <p:nvPr/>
            </p:nvGrpSpPr>
            <p:grpSpPr>
              <a:xfrm>
                <a:off x="1018950" y="763775"/>
                <a:ext cx="6739250" cy="4101750"/>
                <a:chOff x="866550" y="611375"/>
                <a:chExt cx="6739250" cy="4101750"/>
              </a:xfrm>
            </p:grpSpPr>
            <p:pic>
              <p:nvPicPr>
                <p:cNvPr id="134" name="Google Shape;134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0610" l="26385" r="10658" t="0"/>
                <a:stretch/>
              </p:blipFill>
              <p:spPr>
                <a:xfrm>
                  <a:off x="3257350" y="611375"/>
                  <a:ext cx="3782875" cy="36199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5" name="Google Shape;135;p27"/>
                <p:cNvSpPr txBox="1"/>
                <p:nvPr/>
              </p:nvSpPr>
              <p:spPr>
                <a:xfrm>
                  <a:off x="3265100" y="4243925"/>
                  <a:ext cx="4340700" cy="469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latin typeface="Inter"/>
                      <a:ea typeface="Inter"/>
                      <a:cs typeface="Inter"/>
                      <a:sym typeface="Inter"/>
                    </a:rPr>
                    <a:t>Impact on model prediction</a:t>
                  </a:r>
                  <a:endParaRPr sz="17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6" name="Google Shape;136;p27"/>
                <p:cNvSpPr txBox="1"/>
                <p:nvPr/>
              </p:nvSpPr>
              <p:spPr>
                <a:xfrm>
                  <a:off x="1824250" y="822960"/>
                  <a:ext cx="1433100" cy="411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Popular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7" name="Google Shape;137;p27"/>
                <p:cNvSpPr txBox="1"/>
                <p:nvPr/>
              </p:nvSpPr>
              <p:spPr>
                <a:xfrm>
                  <a:off x="1018950" y="1755648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Noble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8" name="Google Shape;138;p27"/>
                <p:cNvSpPr txBox="1"/>
                <p:nvPr/>
              </p:nvSpPr>
              <p:spPr>
                <a:xfrm>
                  <a:off x="1018950" y="1453896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House Targaryen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9" name="Google Shape;139;p27"/>
                <p:cNvSpPr txBox="1"/>
                <p:nvPr/>
              </p:nvSpPr>
              <p:spPr>
                <a:xfrm>
                  <a:off x="866550" y="2414650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Night's Watch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0" name="Google Shape;140;p27"/>
                <p:cNvSpPr txBox="1"/>
                <p:nvPr/>
              </p:nvSpPr>
              <p:spPr>
                <a:xfrm>
                  <a:off x="1018950" y="2048256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House Tyrell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1" name="Google Shape;141;p27"/>
                <p:cNvSpPr txBox="1"/>
                <p:nvPr/>
              </p:nvSpPr>
              <p:spPr>
                <a:xfrm>
                  <a:off x="1018950" y="2682235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House Frey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2" name="Google Shape;142;p27"/>
                <p:cNvSpPr txBox="1"/>
                <p:nvPr/>
              </p:nvSpPr>
              <p:spPr>
                <a:xfrm>
                  <a:off x="1018950" y="2987035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Wildling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3" name="Google Shape;143;p27"/>
                <p:cNvSpPr txBox="1"/>
                <p:nvPr/>
              </p:nvSpPr>
              <p:spPr>
                <a:xfrm>
                  <a:off x="1018950" y="3657600"/>
                  <a:ext cx="2238600" cy="335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Married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4" name="Google Shape;144;p27"/>
                <p:cNvSpPr txBox="1"/>
                <p:nvPr/>
              </p:nvSpPr>
              <p:spPr>
                <a:xfrm>
                  <a:off x="1824250" y="1143000"/>
                  <a:ext cx="14331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Male Gender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5" name="Google Shape;145;p27"/>
                <p:cNvSpPr txBox="1"/>
                <p:nvPr/>
              </p:nvSpPr>
              <p:spPr>
                <a:xfrm>
                  <a:off x="1018950" y="3319272"/>
                  <a:ext cx="2238600" cy="335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House </a:t>
                  </a: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Greyjoy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" name="Google Shape;146;p27"/>
                <p:cNvSpPr txBox="1"/>
                <p:nvPr/>
              </p:nvSpPr>
              <p:spPr>
                <a:xfrm>
                  <a:off x="1018950" y="2377435"/>
                  <a:ext cx="2238600" cy="38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500">
                      <a:latin typeface="Inter"/>
                      <a:ea typeface="Inter"/>
                      <a:cs typeface="Inter"/>
                      <a:sym typeface="Inter"/>
                    </a:rPr>
                    <a:t>Night's Watch</a:t>
                  </a:r>
                  <a:endParaRPr sz="15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" name="Google Shape;147;p27"/>
              <p:cNvSpPr txBox="1"/>
              <p:nvPr/>
            </p:nvSpPr>
            <p:spPr>
              <a:xfrm>
                <a:off x="4556675" y="457200"/>
                <a:ext cx="898800" cy="4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Inter"/>
                    <a:ea typeface="Inter"/>
                    <a:cs typeface="Inter"/>
                    <a:sym typeface="Inter"/>
                  </a:rPr>
                  <a:t>Dead</a:t>
                </a:r>
                <a:endParaRPr sz="16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27"/>
              <p:cNvSpPr txBox="1"/>
              <p:nvPr/>
            </p:nvSpPr>
            <p:spPr>
              <a:xfrm>
                <a:off x="5699750" y="457200"/>
                <a:ext cx="898800" cy="4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latin typeface="Inter"/>
                    <a:ea typeface="Inter"/>
                    <a:cs typeface="Inter"/>
                    <a:sym typeface="Inter"/>
                  </a:rPr>
                  <a:t>Alive</a:t>
                </a:r>
                <a:endParaRPr sz="16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" name="Google Shape;149;p27"/>
              <p:cNvCxnSpPr/>
              <p:nvPr/>
            </p:nvCxnSpPr>
            <p:spPr>
              <a:xfrm>
                <a:off x="5694750" y="811725"/>
                <a:ext cx="1107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0" name="Google Shape;150;p27"/>
              <p:cNvCxnSpPr/>
              <p:nvPr/>
            </p:nvCxnSpPr>
            <p:spPr>
              <a:xfrm rot="10800000">
                <a:off x="4348175" y="811725"/>
                <a:ext cx="1107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  <p:grpSp>
          <p:nvGrpSpPr>
            <p:cNvPr id="151" name="Google Shape;151;p27"/>
            <p:cNvGrpSpPr/>
            <p:nvPr/>
          </p:nvGrpSpPr>
          <p:grpSpPr>
            <a:xfrm>
              <a:off x="7031736" y="2206752"/>
              <a:ext cx="1331136" cy="826440"/>
              <a:chOff x="7031736" y="2206752"/>
              <a:chExt cx="1331136" cy="826440"/>
            </a:xfrm>
          </p:grpSpPr>
          <p:grpSp>
            <p:nvGrpSpPr>
              <p:cNvPr id="152" name="Google Shape;152;p27"/>
              <p:cNvGrpSpPr/>
              <p:nvPr/>
            </p:nvGrpSpPr>
            <p:grpSpPr>
              <a:xfrm>
                <a:off x="7031736" y="2206752"/>
                <a:ext cx="1331136" cy="444573"/>
                <a:chOff x="7031736" y="2206752"/>
                <a:chExt cx="1331136" cy="444573"/>
              </a:xfrm>
            </p:grpSpPr>
            <p:grpSp>
              <p:nvGrpSpPr>
                <p:cNvPr id="153" name="Google Shape;153;p27"/>
                <p:cNvGrpSpPr/>
                <p:nvPr/>
              </p:nvGrpSpPr>
              <p:grpSpPr>
                <a:xfrm>
                  <a:off x="7031736" y="2206752"/>
                  <a:ext cx="1331136" cy="416162"/>
                  <a:chOff x="7031736" y="2206752"/>
                  <a:chExt cx="1331136" cy="416162"/>
                </a:xfrm>
              </p:grpSpPr>
              <p:sp>
                <p:nvSpPr>
                  <p:cNvPr id="154" name="Google Shape;154;p27"/>
                  <p:cNvSpPr txBox="1"/>
                  <p:nvPr/>
                </p:nvSpPr>
                <p:spPr>
                  <a:xfrm>
                    <a:off x="7031736" y="2209214"/>
                    <a:ext cx="538800" cy="413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500">
                        <a:solidFill>
                          <a:srgbClr val="FF0035"/>
                        </a:solidFill>
                        <a:latin typeface="Inter"/>
                        <a:ea typeface="Inter"/>
                        <a:cs typeface="Inter"/>
                        <a:sym typeface="Inter"/>
                      </a:rPr>
                      <a:t>Yes</a:t>
                    </a:r>
                    <a:endParaRPr b="1" sz="1500">
                      <a:solidFill>
                        <a:srgbClr val="FF0035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55" name="Google Shape;155;p27"/>
                  <p:cNvSpPr txBox="1"/>
                  <p:nvPr/>
                </p:nvSpPr>
                <p:spPr>
                  <a:xfrm>
                    <a:off x="7891272" y="2206752"/>
                    <a:ext cx="471600" cy="413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500">
                        <a:solidFill>
                          <a:srgbClr val="008CFF"/>
                        </a:solidFill>
                        <a:latin typeface="Inter"/>
                        <a:ea typeface="Inter"/>
                        <a:cs typeface="Inter"/>
                        <a:sym typeface="Inter"/>
                      </a:rPr>
                      <a:t>No</a:t>
                    </a:r>
                    <a:endParaRPr b="1" sz="1500">
                      <a:solidFill>
                        <a:srgbClr val="008CFF"/>
                      </a:solidFill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pic>
              <p:nvPicPr>
                <p:cNvPr id="156" name="Google Shape;156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1030" l="90504" r="8790" t="3199"/>
                <a:stretch/>
              </p:blipFill>
              <p:spPr>
                <a:xfrm rot="-5400000">
                  <a:off x="7665355" y="2059155"/>
                  <a:ext cx="91440" cy="1092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" name="Google Shape;157;p27"/>
              <p:cNvGrpSpPr/>
              <p:nvPr/>
            </p:nvGrpSpPr>
            <p:grpSpPr>
              <a:xfrm>
                <a:off x="7040880" y="2679192"/>
                <a:ext cx="1285092" cy="354000"/>
                <a:chOff x="6812280" y="2609631"/>
                <a:chExt cx="1285092" cy="354000"/>
              </a:xfrm>
            </p:grpSpPr>
            <p:sp>
              <p:nvSpPr>
                <p:cNvPr id="158" name="Google Shape;158;p27"/>
                <p:cNvSpPr txBox="1"/>
                <p:nvPr/>
              </p:nvSpPr>
              <p:spPr>
                <a:xfrm>
                  <a:off x="6812280" y="2609631"/>
                  <a:ext cx="2061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Inter"/>
                      <a:ea typeface="Inter"/>
                      <a:cs typeface="Inter"/>
                      <a:sym typeface="Inter"/>
                    </a:rPr>
                    <a:t>1</a:t>
                  </a:r>
                  <a:endParaRPr sz="11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9" name="Google Shape;159;p27"/>
                <p:cNvSpPr txBox="1"/>
                <p:nvPr/>
              </p:nvSpPr>
              <p:spPr>
                <a:xfrm>
                  <a:off x="7891272" y="2609631"/>
                  <a:ext cx="2061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Inter"/>
                      <a:ea typeface="Inter"/>
                      <a:cs typeface="Inter"/>
                      <a:sym typeface="Inter"/>
                    </a:rPr>
                    <a:t>0</a:t>
                  </a:r>
                  <a:endParaRPr sz="110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cxnSp>
              <p:nvCxnSpPr>
                <p:cNvPr id="160" name="Google Shape;160;p27"/>
                <p:cNvCxnSpPr/>
                <p:nvPr/>
              </p:nvCxnSpPr>
              <p:spPr>
                <a:xfrm>
                  <a:off x="6940296" y="2673639"/>
                  <a:ext cx="10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27"/>
                <p:cNvCxnSpPr/>
                <p:nvPr/>
              </p:nvCxnSpPr>
              <p:spPr>
                <a:xfrm>
                  <a:off x="8019288" y="2646207"/>
                  <a:ext cx="0" cy="6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" name="Google Shape;162;p27"/>
                <p:cNvCxnSpPr/>
                <p:nvPr/>
              </p:nvCxnSpPr>
              <p:spPr>
                <a:xfrm>
                  <a:off x="6940296" y="2646207"/>
                  <a:ext cx="0" cy="6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" name="Google Shape;163;p27"/>
                <p:cNvCxnSpPr/>
                <p:nvPr/>
              </p:nvCxnSpPr>
              <p:spPr>
                <a:xfrm>
                  <a:off x="7485800" y="2658625"/>
                  <a:ext cx="0" cy="3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64" name="Google Shape;164;p27"/>
          <p:cNvGrpSpPr/>
          <p:nvPr/>
        </p:nvGrpSpPr>
        <p:grpSpPr>
          <a:xfrm>
            <a:off x="2871216" y="4535424"/>
            <a:ext cx="4353672" cy="0"/>
            <a:chOff x="2871216" y="4535424"/>
            <a:chExt cx="4353672" cy="0"/>
          </a:xfrm>
        </p:grpSpPr>
        <p:cxnSp>
          <p:nvCxnSpPr>
            <p:cNvPr id="165" name="Google Shape;165;p27"/>
            <p:cNvCxnSpPr/>
            <p:nvPr/>
          </p:nvCxnSpPr>
          <p:spPr>
            <a:xfrm>
              <a:off x="2871216" y="4535424"/>
              <a:ext cx="2177400" cy="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7"/>
            <p:cNvCxnSpPr/>
            <p:nvPr/>
          </p:nvCxnSpPr>
          <p:spPr>
            <a:xfrm>
              <a:off x="5047488" y="4535424"/>
              <a:ext cx="2177400" cy="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1932225" y="1112650"/>
            <a:ext cx="1948800" cy="141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5252775" y="1156950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525277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User Interface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1932225" y="2885425"/>
            <a:ext cx="1948800" cy="14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b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18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1932225" y="1112650"/>
            <a:ext cx="1948800" cy="141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5252775" y="1156950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5252775" y="2885425"/>
            <a:ext cx="1948800" cy="141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User Interface</a:t>
            </a:r>
            <a:endParaRPr b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932225" y="2885425"/>
            <a:ext cx="1948800" cy="1414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sz="18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12" y="271387"/>
            <a:ext cx="3943975" cy="46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2749767" y="336261"/>
            <a:ext cx="3649500" cy="72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Try it out!</a:t>
            </a:r>
            <a:endParaRPr b="1" sz="4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A0696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